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3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80" r:id="rId24"/>
    <p:sldId id="278" r:id="rId25"/>
    <p:sldId id="286" r:id="rId26"/>
    <p:sldId id="281" r:id="rId27"/>
    <p:sldId id="285" r:id="rId28"/>
    <p:sldId id="282" r:id="rId29"/>
    <p:sldId id="283" r:id="rId30"/>
    <p:sldId id="284" r:id="rId31"/>
    <p:sldId id="287" r:id="rId32"/>
    <p:sldId id="289" r:id="rId33"/>
    <p:sldId id="288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E4321F8-632E-4F53-A7D8-D4265698ED27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8C2ADC-A76E-4090-B739-09B88F2307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mrs-ep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.nmcompcomm.us/nmpublic/gateway.dll?f=jumplink$jumplink_x=Advanced$jumplink_vpc=first$jumplink_xsl=querylink.xsl$jumplink_sel=title;path;content-type;home-title;item-bookmark$jumplink_d=%7bnmsu%7d$jumplink_q=%5bfield%20folio-destination-name:'66-1-1'%5d$jumplink_md=target-id=0-0-0-1984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GRADS Fall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Liz McGrath, Executive Director</a:t>
            </a:r>
          </a:p>
          <a:p>
            <a:r>
              <a:rPr lang="en-US" dirty="0" smtClean="0"/>
              <a:t>Pegasus Legal Services for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4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 smtClean="0"/>
          </a:p>
          <a:p>
            <a:pPr>
              <a:spcAft>
                <a:spcPts val="1200"/>
              </a:spcAft>
            </a:pPr>
            <a:r>
              <a:rPr lang="en-US" sz="3200" dirty="0" smtClean="0"/>
              <a:t>Also…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Emancipated minors can continue to receive the same public benefits as </a:t>
            </a:r>
            <a:r>
              <a:rPr lang="en-US" sz="2800" dirty="0" err="1" smtClean="0"/>
              <a:t>unemancipated</a:t>
            </a:r>
            <a:r>
              <a:rPr lang="en-US" sz="2800" dirty="0" smtClean="0"/>
              <a:t> minors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4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Undocumented Students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thanks to Jessica Martin of the New Mexico Immigrant Law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8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Undocumented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/>
              <a:t>The same right to attend public school as citizens</a:t>
            </a:r>
            <a:r>
              <a:rPr lang="en-US" sz="32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Schools cannot require immigration documents or social security numbers for enrollment.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Schools cannot ask any immigration questions or “chill” enrollment.</a:t>
            </a: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29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if a Parent/Youth Shares Immigration Information Voluntarily?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endParaRPr lang="en-US" sz="3200" dirty="0" smtClean="0"/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800" dirty="0" smtClean="0"/>
              <a:t>Do </a:t>
            </a:r>
            <a:r>
              <a:rPr lang="en-US" sz="2800" dirty="0"/>
              <a:t>not call immigration authorities.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800" dirty="0"/>
              <a:t>Do not tell others at school or in the community.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800" dirty="0"/>
              <a:t>Do support them as you would support other families and youth.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800" dirty="0"/>
              <a:t>Do offer information about immigration advocacy and service providers.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800" dirty="0"/>
              <a:t>Do not interfere with an active immigration investigation.</a:t>
            </a: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94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Access to Other Services?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endParaRPr lang="en-US" sz="1100" dirty="0" smtClean="0"/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 smtClean="0"/>
              <a:t>Vocational </a:t>
            </a:r>
            <a:r>
              <a:rPr lang="en-US" sz="2800" dirty="0"/>
              <a:t>services may require social security numbers or employment authorization.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Public benefits may require immigration documentation.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States may require immigration documentation to obtain ID’s and driver's licenses.</a:t>
            </a:r>
          </a:p>
          <a:p>
            <a:pPr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42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Higher Education?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Undocumented </a:t>
            </a:r>
            <a:r>
              <a:rPr lang="en-US" sz="2800" dirty="0"/>
              <a:t>immigrants can apply to public colleges and universities, except for those in AL, GA and SC.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TX, CA, NY, UT, IL, WA, NE, NM, OK, KS, MD, CT and RI (if attended 3 years of HS in the state) provide in-state tuition for resident undocumented immigrants.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Higher Education – Financial Aid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Federal </a:t>
            </a:r>
            <a:r>
              <a:rPr lang="en-US" sz="2800" dirty="0"/>
              <a:t>and most </a:t>
            </a:r>
            <a:r>
              <a:rPr lang="en-US" sz="2800" dirty="0" smtClean="0"/>
              <a:t>states </a:t>
            </a:r>
            <a:r>
              <a:rPr lang="en-US" sz="2800" dirty="0"/>
              <a:t>(except NM and TX) financial aid require immigration documentation.</a:t>
            </a:r>
          </a:p>
          <a:p>
            <a:r>
              <a:rPr lang="en-US" sz="2800" dirty="0"/>
              <a:t>Students who are US citizens or lawful permanent residents are eligible for aid, even if one or both parents are undocumented.</a:t>
            </a:r>
          </a:p>
          <a:p>
            <a:pPr lvl="1"/>
            <a:r>
              <a:rPr lang="en-US" sz="2600" dirty="0"/>
              <a:t>However, if the student or parents supply a fake or stolen social security number on the FAFSA, it will be rejected. Students should enter 000-00-0000 as their parent's social security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70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Longer Term Solutions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Potential </a:t>
            </a:r>
            <a:r>
              <a:rPr lang="en-US" sz="3200" dirty="0"/>
              <a:t>Paths to Legal Status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It’s important for youth to start the process early.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It’s important for youth and families to seek legal assistance!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Paths to Legal Status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100" dirty="0" smtClean="0"/>
          </a:p>
          <a:p>
            <a:r>
              <a:rPr lang="en-US" dirty="0" smtClean="0"/>
              <a:t>Basic Family Immigration</a:t>
            </a:r>
          </a:p>
          <a:p>
            <a:r>
              <a:rPr lang="en-US" dirty="0"/>
              <a:t>Violence Against Women Act (VAWA</a:t>
            </a:r>
            <a:r>
              <a:rPr lang="en-US" dirty="0" smtClean="0"/>
              <a:t>)</a:t>
            </a:r>
          </a:p>
          <a:p>
            <a:r>
              <a:rPr lang="en-US" dirty="0"/>
              <a:t>Special Immigrant Juvenile Status (SIJS</a:t>
            </a:r>
            <a:r>
              <a:rPr lang="en-US" dirty="0" smtClean="0"/>
              <a:t>)</a:t>
            </a:r>
          </a:p>
          <a:p>
            <a:r>
              <a:rPr lang="en-US" dirty="0"/>
              <a:t>U </a:t>
            </a:r>
            <a:r>
              <a:rPr lang="en-US" dirty="0" smtClean="0"/>
              <a:t>Visa – Crime Victims</a:t>
            </a:r>
            <a:endParaRPr lang="en-US" dirty="0"/>
          </a:p>
          <a:p>
            <a:r>
              <a:rPr lang="en-US" dirty="0" smtClean="0"/>
              <a:t>T Visa – Sex and Human Trafficking</a:t>
            </a:r>
          </a:p>
          <a:p>
            <a:r>
              <a:rPr lang="en-US" dirty="0" smtClean="0"/>
              <a:t>Asylum – Has suffered persecution in own country</a:t>
            </a:r>
          </a:p>
          <a:p>
            <a:r>
              <a:rPr lang="en-US" dirty="0"/>
              <a:t>Deferred Action for Childhood </a:t>
            </a:r>
            <a:r>
              <a:rPr lang="en-US" dirty="0" smtClean="0"/>
              <a:t>Arrivals (DACA)</a:t>
            </a:r>
          </a:p>
          <a:p>
            <a:endParaRPr lang="en-US" dirty="0"/>
          </a:p>
          <a:p>
            <a:r>
              <a:rPr lang="en-US" dirty="0" smtClean="0"/>
              <a:t>IT IS IMPORTANT THAT THEY CONSULT A LAWYER!!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Mexico Immigrant Law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spcAft>
                <a:spcPts val="600"/>
              </a:spcAft>
              <a:buNone/>
            </a:pPr>
            <a:r>
              <a:rPr lang="en-US" sz="3600" dirty="0" smtClean="0"/>
              <a:t>Phone Consultation Hours*: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3600" dirty="0" smtClean="0"/>
              <a:t>Mondays 1:00-3:00 pm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3600" dirty="0" smtClean="0"/>
              <a:t>(505) 247-1023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3600" dirty="0" smtClean="0">
                <a:hlinkClick r:id="rId2"/>
              </a:rPr>
              <a:t>http://www.dmrs-ep.org</a:t>
            </a:r>
            <a:endParaRPr lang="en-US" sz="3600" dirty="0" smtClean="0"/>
          </a:p>
          <a:p>
            <a:pPr marL="0" indent="0" algn="ctr">
              <a:spcAft>
                <a:spcPts val="600"/>
              </a:spcAft>
              <a:buNone/>
            </a:pPr>
            <a:endParaRPr lang="en-US" sz="3600" dirty="0"/>
          </a:p>
          <a:p>
            <a:pPr marL="0" indent="0" algn="ctr">
              <a:spcAft>
                <a:spcPts val="600"/>
              </a:spcAft>
              <a:buNone/>
            </a:pPr>
            <a:r>
              <a:rPr lang="en-US" sz="3200" i="1" dirty="0" smtClean="0"/>
              <a:t>*Consultations are CONFIDENTIAL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93776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sz="3200" dirty="0" smtClean="0"/>
              <a:t>Emancipation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Undocumented Students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Young Fathers:  Paternity, Child Support and Timesharing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6206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Young Fathers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Young Fathers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endParaRPr lang="en-US" sz="3200" dirty="0" smtClean="0"/>
          </a:p>
          <a:p>
            <a:pPr>
              <a:spcAft>
                <a:spcPts val="1200"/>
              </a:spcAft>
            </a:pPr>
            <a:r>
              <a:rPr lang="en-US" sz="3200" dirty="0" smtClean="0"/>
              <a:t>Establishing Paternity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Child Support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Timesharing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946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Paternity – Three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 smtClean="0"/>
          </a:p>
          <a:p>
            <a:pPr>
              <a:spcAft>
                <a:spcPts val="1200"/>
              </a:spcAft>
            </a:pPr>
            <a:r>
              <a:rPr lang="en-US" sz="3200" dirty="0" smtClean="0"/>
              <a:t>Acknowledgement of Paternity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Petition to Establish Parentage - Self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Petition to Determine Parent and Child Relationship - CSED</a:t>
            </a:r>
          </a:p>
        </p:txBody>
      </p:sp>
    </p:spTree>
    <p:extLst>
      <p:ext uri="{BB962C8B-B14F-4D97-AF65-F5344CB8AC3E}">
        <p14:creationId xmlns:p14="http://schemas.microsoft.com/office/powerpoint/2010/main" val="8711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Acknowledgement of Paternity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en-US" sz="2800" dirty="0" smtClean="0"/>
          </a:p>
          <a:p>
            <a:r>
              <a:rPr lang="en-US" sz="3200" dirty="0" smtClean="0"/>
              <a:t>Form signed by both parties at birth or at any time thereafter*</a:t>
            </a:r>
          </a:p>
          <a:p>
            <a:r>
              <a:rPr lang="en-US" sz="3200" dirty="0" smtClean="0"/>
              <a:t>Notarized</a:t>
            </a:r>
          </a:p>
          <a:p>
            <a:r>
              <a:rPr lang="en-US" sz="3200" dirty="0" smtClean="0"/>
              <a:t>Sent to Vital Records</a:t>
            </a:r>
          </a:p>
          <a:p>
            <a:r>
              <a:rPr lang="en-US" sz="3200" dirty="0" smtClean="0"/>
              <a:t>Birth Certificate issues with both parents named</a:t>
            </a:r>
          </a:p>
          <a:p>
            <a:r>
              <a:rPr lang="en-US" sz="3200" dirty="0" smtClean="0"/>
              <a:t>Establishes father as legal parent</a:t>
            </a:r>
          </a:p>
          <a:p>
            <a:pPr lvl="1"/>
            <a:endParaRPr lang="en-US" sz="2800" dirty="0"/>
          </a:p>
          <a:p>
            <a:pPr marL="274320" lvl="1" indent="0">
              <a:buNone/>
            </a:pPr>
            <a:r>
              <a:rPr lang="en-US" sz="2800" i="1" dirty="0" smtClean="0"/>
              <a:t>*It is not necessary to give a social security #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15227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Petition </a:t>
            </a:r>
            <a:r>
              <a:rPr lang="en-US" dirty="0"/>
              <a:t>to Establish Parentage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100" dirty="0" smtClean="0"/>
          </a:p>
          <a:p>
            <a:r>
              <a:rPr lang="en-US" sz="3200" dirty="0" smtClean="0"/>
              <a:t>Parentage</a:t>
            </a:r>
            <a:r>
              <a:rPr lang="en-US" sz="3200" dirty="0"/>
              <a:t>, Custody, Timesharing and Child Support </a:t>
            </a:r>
            <a:r>
              <a:rPr lang="en-US" sz="3200" dirty="0" smtClean="0"/>
              <a:t>determined in </a:t>
            </a:r>
            <a:r>
              <a:rPr lang="en-US" sz="3200" dirty="0"/>
              <a:t>same </a:t>
            </a:r>
            <a:r>
              <a:rPr lang="en-US" sz="3200" dirty="0" smtClean="0"/>
              <a:t>proceeding</a:t>
            </a:r>
            <a:endParaRPr lang="en-US" sz="2800" dirty="0"/>
          </a:p>
          <a:p>
            <a:r>
              <a:rPr lang="en-US" sz="3200" dirty="0" smtClean="0"/>
              <a:t>Filed by the parent in District Court</a:t>
            </a:r>
          </a:p>
          <a:p>
            <a:r>
              <a:rPr lang="en-US" sz="3200" dirty="0" smtClean="0"/>
              <a:t>Filing fee ($100-140) can be waived</a:t>
            </a:r>
          </a:p>
          <a:p>
            <a:r>
              <a:rPr lang="en-US" sz="3200" dirty="0" smtClean="0"/>
              <a:t>OP must be formally served</a:t>
            </a:r>
          </a:p>
          <a:p>
            <a:r>
              <a:rPr lang="en-US" sz="3200" dirty="0" smtClean="0"/>
              <a:t>OP has thirty days to respond in writing</a:t>
            </a:r>
          </a:p>
          <a:p>
            <a:r>
              <a:rPr lang="en-US" sz="3200" dirty="0" smtClean="0"/>
              <a:t>Court sets hearing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935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Petition </a:t>
            </a:r>
            <a:r>
              <a:rPr lang="en-US" dirty="0"/>
              <a:t>to Establish Parentage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/>
              <a:t>Court Hearing: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Both parents agree</a:t>
            </a:r>
          </a:p>
          <a:p>
            <a:pPr lvl="2">
              <a:spcAft>
                <a:spcPts val="600"/>
              </a:spcAft>
            </a:pPr>
            <a:r>
              <a:rPr lang="en-US" sz="2600" dirty="0"/>
              <a:t>Court issues order establishing paternity</a:t>
            </a:r>
          </a:p>
          <a:p>
            <a:pPr lvl="2">
              <a:spcAft>
                <a:spcPts val="600"/>
              </a:spcAft>
            </a:pPr>
            <a:r>
              <a:rPr lang="en-US" sz="2600" dirty="0"/>
              <a:t>Order sent to Vital Records</a:t>
            </a:r>
          </a:p>
          <a:p>
            <a:pPr lvl="2">
              <a:spcAft>
                <a:spcPts val="600"/>
              </a:spcAft>
            </a:pPr>
            <a:r>
              <a:rPr lang="en-US" sz="2600" dirty="0"/>
              <a:t>Vital Records issues new B.C.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72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Petition to Establish Parentage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Court Hearing:</a:t>
            </a:r>
          </a:p>
          <a:p>
            <a:pPr lvl="1"/>
            <a:r>
              <a:rPr lang="en-US" sz="2800" dirty="0" smtClean="0"/>
              <a:t>One parent denies</a:t>
            </a:r>
          </a:p>
          <a:p>
            <a:pPr lvl="2"/>
            <a:r>
              <a:rPr lang="en-US" sz="2600" dirty="0" smtClean="0"/>
              <a:t>Court orders DNA test</a:t>
            </a:r>
          </a:p>
          <a:p>
            <a:pPr lvl="2"/>
            <a:r>
              <a:rPr lang="en-US" sz="2600" dirty="0" smtClean="0"/>
              <a:t>Cost of test may be split, or party in denial may have to pay</a:t>
            </a:r>
          </a:p>
          <a:p>
            <a:pPr lvl="2"/>
            <a:r>
              <a:rPr lang="en-US" sz="2600" dirty="0" smtClean="0"/>
              <a:t>If DNA test is positive Court issues order</a:t>
            </a:r>
          </a:p>
          <a:p>
            <a:pPr lvl="2"/>
            <a:r>
              <a:rPr lang="en-US" sz="2600" dirty="0" smtClean="0"/>
              <a:t>Order sent to Vital Records</a:t>
            </a:r>
          </a:p>
          <a:p>
            <a:pPr lvl="2">
              <a:spcAft>
                <a:spcPts val="600"/>
              </a:spcAft>
            </a:pPr>
            <a:r>
              <a:rPr lang="en-US" sz="2600" dirty="0"/>
              <a:t>Vital Records issues new B.C.</a:t>
            </a:r>
          </a:p>
        </p:txBody>
      </p:sp>
    </p:spTree>
    <p:extLst>
      <p:ext uri="{BB962C8B-B14F-4D97-AF65-F5344CB8AC3E}">
        <p14:creationId xmlns:p14="http://schemas.microsoft.com/office/powerpoint/2010/main" val="35420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Petition to Establish Parentage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Custody &amp; Timesharing</a:t>
            </a:r>
            <a:endParaRPr lang="en-US" sz="3200" dirty="0"/>
          </a:p>
          <a:p>
            <a:pPr lvl="1">
              <a:spcAft>
                <a:spcPts val="600"/>
              </a:spcAft>
            </a:pPr>
            <a:r>
              <a:rPr lang="en-US" sz="2800" dirty="0" smtClean="0"/>
              <a:t>Parents may be sent to mediation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Court will issue a “Parenting Plan”</a:t>
            </a:r>
          </a:p>
          <a:p>
            <a:pPr lvl="2">
              <a:spcAft>
                <a:spcPts val="600"/>
              </a:spcAft>
            </a:pPr>
            <a:r>
              <a:rPr lang="en-US" sz="2600" dirty="0" smtClean="0"/>
              <a:t>A detailed plan outlining custody and timesharing</a:t>
            </a:r>
          </a:p>
          <a:p>
            <a:pPr lvl="2">
              <a:spcAft>
                <a:spcPts val="600"/>
              </a:spcAft>
            </a:pPr>
            <a:r>
              <a:rPr lang="en-US" sz="2600" dirty="0" smtClean="0"/>
              <a:t>Parents can vary from plan if in agreement</a:t>
            </a:r>
          </a:p>
          <a:p>
            <a:pPr lvl="2">
              <a:spcAft>
                <a:spcPts val="600"/>
              </a:spcAft>
            </a:pPr>
            <a:r>
              <a:rPr lang="en-US" sz="2600" dirty="0" smtClean="0"/>
              <a:t>If no agreement Parenting Plan must be followed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Important to have a comprehensive </a:t>
            </a:r>
            <a:r>
              <a:rPr lang="en-US" sz="2800" dirty="0"/>
              <a:t>P</a:t>
            </a:r>
            <a:r>
              <a:rPr lang="en-US" sz="2800" dirty="0" smtClean="0"/>
              <a:t>arenting Plan, not piece-meal court orders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48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/>
              <a:t>Petition to Determine Parent and Child Relationship – CSED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Filed by Child Support Enforcement Division of NM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Automatically filed if custodial parent receiving TANF benefits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Parent is required to cooperate with process 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Parent can request Child Support Services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CSED charges fees</a:t>
            </a:r>
          </a:p>
        </p:txBody>
      </p:sp>
    </p:spTree>
    <p:extLst>
      <p:ext uri="{BB962C8B-B14F-4D97-AF65-F5344CB8AC3E}">
        <p14:creationId xmlns:p14="http://schemas.microsoft.com/office/powerpoint/2010/main" val="223236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/>
              <a:t>Petition to Determine Parent and Child Relationship – CSED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1100" dirty="0" smtClean="0"/>
          </a:p>
          <a:p>
            <a:pPr>
              <a:spcAft>
                <a:spcPts val="1200"/>
              </a:spcAft>
            </a:pPr>
            <a:r>
              <a:rPr lang="en-US" sz="3200" dirty="0" smtClean="0"/>
              <a:t>Establishes paternity (same process as under Petition to Establish Parentage)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Establishes child support</a:t>
            </a:r>
          </a:p>
          <a:p>
            <a:pPr>
              <a:spcAft>
                <a:spcPts val="1200"/>
              </a:spcAft>
            </a:pPr>
            <a:r>
              <a:rPr lang="en-US" sz="3200" u="sng" dirty="0" smtClean="0"/>
              <a:t>Does not </a:t>
            </a:r>
            <a:r>
              <a:rPr lang="en-US" sz="3200" dirty="0" smtClean="0"/>
              <a:t>establish custody or timesharing unless motion filed by parent</a:t>
            </a:r>
          </a:p>
        </p:txBody>
      </p:sp>
    </p:spTree>
    <p:extLst>
      <p:ext uri="{BB962C8B-B14F-4D97-AF65-F5344CB8AC3E}">
        <p14:creationId xmlns:p14="http://schemas.microsoft.com/office/powerpoint/2010/main" val="91385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eMANCIPATION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Will not be required until parent is 18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Guidelines set by State </a:t>
            </a:r>
            <a:r>
              <a:rPr lang="en-US" sz="3200" dirty="0" smtClean="0"/>
              <a:t>law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Based on income and time spent with each parent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Arrears can be assessed to date of birth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If parent is unemployed court may “impute” income (minimum wage for young parents)</a:t>
            </a:r>
          </a:p>
        </p:txBody>
      </p:sp>
    </p:spTree>
    <p:extLst>
      <p:ext uri="{BB962C8B-B14F-4D97-AF65-F5344CB8AC3E}">
        <p14:creationId xmlns:p14="http://schemas.microsoft.com/office/powerpoint/2010/main" val="332700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If </a:t>
            </a:r>
            <a:r>
              <a:rPr lang="en-US" sz="3200" dirty="0"/>
              <a:t>parent does not pay court can require automatic withdrawal from parent’s paycheck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Failure to pay can result in loss of driver’s </a:t>
            </a:r>
            <a:r>
              <a:rPr lang="en-US" sz="3200" dirty="0" smtClean="0"/>
              <a:t>license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Failure to pay child support does not impact timesharing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29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No standard approach to timesharing</a:t>
            </a:r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800" dirty="0" smtClean="0"/>
              <a:t>Generally: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Courts prefer young children to have one primary home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Infants/Toddlers should have frequent visits with other parent</a:t>
            </a:r>
          </a:p>
          <a:p>
            <a:pPr lvl="1">
              <a:spcAft>
                <a:spcPts val="600"/>
              </a:spcAft>
            </a:pPr>
            <a:r>
              <a:rPr lang="en-US" sz="2800" dirty="0" smtClean="0"/>
              <a:t>Overnights can start early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09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Young Fathers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Fathers do have rights</a:t>
            </a:r>
          </a:p>
          <a:p>
            <a:r>
              <a:rPr lang="en-US" sz="3200" dirty="0"/>
              <a:t>Courts strongly prefer joint </a:t>
            </a:r>
            <a:r>
              <a:rPr lang="en-US" sz="3200" dirty="0" smtClean="0"/>
              <a:t>legal custody</a:t>
            </a:r>
            <a:endParaRPr lang="en-US" sz="3200" dirty="0"/>
          </a:p>
          <a:p>
            <a:r>
              <a:rPr lang="en-US" sz="3200" dirty="0" smtClean="0"/>
              <a:t>Law does not prefer mothers (although courts sometimes do)</a:t>
            </a:r>
          </a:p>
          <a:p>
            <a:r>
              <a:rPr lang="en-US" sz="3200" dirty="0"/>
              <a:t>Failure to pay child support does not affect right to timesharing</a:t>
            </a:r>
          </a:p>
          <a:p>
            <a:r>
              <a:rPr lang="en-US" sz="3200" dirty="0" smtClean="0"/>
              <a:t>Ignoring or evading child support can have serious consequences</a:t>
            </a:r>
          </a:p>
        </p:txBody>
      </p:sp>
    </p:spTree>
    <p:extLst>
      <p:ext uri="{BB962C8B-B14F-4D97-AF65-F5344CB8AC3E}">
        <p14:creationId xmlns:p14="http://schemas.microsoft.com/office/powerpoint/2010/main" val="14530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2883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Liz McGrath, Executive Director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Pegasus Legal Services for Children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505-244-1101 ext. 223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evmcgrath@pegasuslaw.org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dirty="0" smtClean="0"/>
              <a:t>A </a:t>
            </a:r>
            <a:r>
              <a:rPr lang="en-US" sz="3200" dirty="0"/>
              <a:t>minor is emancipated if her or she:</a:t>
            </a:r>
          </a:p>
          <a:p>
            <a:pPr lvl="1"/>
            <a:r>
              <a:rPr lang="en-US" sz="2800" dirty="0"/>
              <a:t>Is </a:t>
            </a:r>
            <a:r>
              <a:rPr lang="en-US" sz="2800" dirty="0" smtClean="0"/>
              <a:t>married (must have parent’s consent)</a:t>
            </a:r>
            <a:endParaRPr lang="en-US" sz="2800" dirty="0"/>
          </a:p>
          <a:p>
            <a:pPr lvl="1"/>
            <a:r>
              <a:rPr lang="en-US" sz="2800" dirty="0"/>
              <a:t>Has joined the armed forces (must have parent’s consent to joint if under 18) or</a:t>
            </a:r>
          </a:p>
          <a:p>
            <a:pPr lvl="1"/>
            <a:r>
              <a:rPr lang="en-US" sz="2800" dirty="0"/>
              <a:t>Has obtained an Order from the district court declaring the minor to be emancipated</a:t>
            </a:r>
          </a:p>
          <a:p>
            <a:pPr lvl="1" indent="0">
              <a:buNone/>
            </a:pPr>
            <a:endParaRPr lang="en-US" sz="2800" dirty="0"/>
          </a:p>
          <a:p>
            <a:pPr lvl="1" indent="0">
              <a:buNone/>
            </a:pPr>
            <a:r>
              <a:rPr lang="en-US" sz="2800" dirty="0"/>
              <a:t>NMSA §32A-21-3.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5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 by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/>
              <a:t>A Court may declare a minor emancipated if he or she is: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16 or older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Willingly living apart from his or her parent or guardian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Managing his or her own financial affairs.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The Court must also find that emancipation is in the minor’s best interest.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331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 by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Court may emancipate minor for specific purposes:</a:t>
            </a:r>
          </a:p>
          <a:p>
            <a:pPr lvl="1" indent="0">
              <a:buNone/>
            </a:pPr>
            <a:r>
              <a:rPr lang="en-US" sz="2800" dirty="0"/>
              <a:t>A.   consenting to medical, dental or </a:t>
            </a:r>
            <a:r>
              <a:rPr lang="en-US" sz="2800" dirty="0" smtClean="0"/>
              <a:t>		   	  psychiatric </a:t>
            </a:r>
            <a:r>
              <a:rPr lang="en-US" sz="2800" dirty="0"/>
              <a:t>care without </a:t>
            </a:r>
            <a:r>
              <a:rPr lang="en-US" sz="2800" dirty="0" smtClean="0"/>
              <a:t>parental consent</a:t>
            </a:r>
            <a:r>
              <a:rPr lang="en-US" sz="2800" dirty="0"/>
              <a:t>, </a:t>
            </a:r>
            <a:r>
              <a:rPr lang="en-US" sz="2800" dirty="0" smtClean="0"/>
              <a:t>	  knowledge </a:t>
            </a:r>
            <a:r>
              <a:rPr lang="en-US" sz="2800" dirty="0"/>
              <a:t>or liability;   </a:t>
            </a:r>
          </a:p>
          <a:p>
            <a:pPr lvl="1" indent="0">
              <a:buNone/>
            </a:pPr>
            <a:r>
              <a:rPr lang="en-US" sz="2800" dirty="0"/>
              <a:t>B.   his capacity to enter into a binding </a:t>
            </a:r>
            <a:r>
              <a:rPr lang="en-US" sz="2800" dirty="0" smtClean="0"/>
              <a:t>	   	  contract</a:t>
            </a:r>
            <a:r>
              <a:rPr lang="en-US" sz="2800" dirty="0"/>
              <a:t>;</a:t>
            </a:r>
          </a:p>
          <a:p>
            <a:pPr lvl="1" indent="0">
              <a:buNone/>
            </a:pPr>
            <a:r>
              <a:rPr lang="en-US" sz="2800" dirty="0"/>
              <a:t>C.   his capacity to sue and be sued in </a:t>
            </a:r>
            <a:r>
              <a:rPr lang="en-US" sz="2800" dirty="0" smtClean="0"/>
              <a:t>	   	  his </a:t>
            </a:r>
            <a:r>
              <a:rPr lang="en-US" sz="2800" dirty="0"/>
              <a:t>own name;</a:t>
            </a:r>
          </a:p>
          <a:p>
            <a:pPr lvl="1" indent="0">
              <a:buNone/>
            </a:pPr>
            <a:r>
              <a:rPr lang="en-US" sz="2800" dirty="0"/>
              <a:t>D.   his right to support by his parents;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50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 by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Court </a:t>
            </a:r>
            <a:r>
              <a:rPr lang="en-US" sz="3200" dirty="0"/>
              <a:t>may emancipate minor for specific </a:t>
            </a:r>
            <a:r>
              <a:rPr lang="en-US" sz="3200" dirty="0" smtClean="0"/>
              <a:t>purposes (cont’d):</a:t>
            </a:r>
            <a:endParaRPr lang="en-US" sz="3200" dirty="0"/>
          </a:p>
          <a:p>
            <a:pPr lvl="1" indent="0">
              <a:spcAft>
                <a:spcPts val="600"/>
              </a:spcAft>
              <a:buNone/>
            </a:pPr>
            <a:r>
              <a:rPr lang="en-US" sz="2800" dirty="0" smtClean="0"/>
              <a:t>E.   the rights of his parents to his earnings and 	 </a:t>
            </a:r>
            <a:r>
              <a:rPr lang="en-US" sz="2800" dirty="0"/>
              <a:t> </a:t>
            </a:r>
            <a:r>
              <a:rPr lang="en-US" sz="2800" dirty="0" smtClean="0"/>
              <a:t>to control him;</a:t>
            </a:r>
          </a:p>
          <a:p>
            <a:pPr lvl="1" indent="0">
              <a:spcAft>
                <a:spcPts val="600"/>
              </a:spcAft>
              <a:buNone/>
            </a:pPr>
            <a:r>
              <a:rPr lang="en-US" sz="2800" dirty="0" smtClean="0"/>
              <a:t>F.   establishing his own residence;</a:t>
            </a:r>
          </a:p>
          <a:p>
            <a:pPr lvl="1" indent="0">
              <a:spcAft>
                <a:spcPts val="600"/>
              </a:spcAft>
              <a:buNone/>
            </a:pPr>
            <a:r>
              <a:rPr lang="en-US" sz="2800" dirty="0" smtClean="0"/>
              <a:t>G</a:t>
            </a:r>
            <a:r>
              <a:rPr lang="en-US" sz="2800" dirty="0"/>
              <a:t>.   buying or selling real property;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51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 by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sz="2000" dirty="0" smtClean="0"/>
          </a:p>
          <a:p>
            <a:r>
              <a:rPr lang="en-US" sz="5900" dirty="0" smtClean="0"/>
              <a:t>Court </a:t>
            </a:r>
            <a:r>
              <a:rPr lang="en-US" sz="5900" dirty="0"/>
              <a:t>may emancipate minor for specific </a:t>
            </a:r>
            <a:r>
              <a:rPr lang="en-US" sz="5900" dirty="0" smtClean="0"/>
              <a:t>purposes (cont’d):</a:t>
            </a:r>
            <a:endParaRPr lang="en-US" sz="5900" dirty="0"/>
          </a:p>
          <a:p>
            <a:pPr lvl="1" indent="0">
              <a:buNone/>
            </a:pPr>
            <a:r>
              <a:rPr lang="en-US" sz="5100" dirty="0" smtClean="0"/>
              <a:t>H</a:t>
            </a:r>
            <a:r>
              <a:rPr lang="en-US" sz="5100" dirty="0"/>
              <a:t>.   ending all vicarious liability of the minor's parents, guardian or custodian for the minor's torts; provided that nothing in this section shall affect any liability of a parent, guardian, custodian, spouse or employer of a minor imposed by the Motor Vehicle Code [</a:t>
            </a:r>
            <a:r>
              <a:rPr lang="en-US" sz="5100" dirty="0">
                <a:hlinkClick r:id="rId2"/>
              </a:rPr>
              <a:t>66-1-1</a:t>
            </a:r>
            <a:r>
              <a:rPr lang="en-US" sz="5100" dirty="0"/>
              <a:t> NMSA 1978] or any vicarious liability that arises from an agency relationship; or</a:t>
            </a:r>
          </a:p>
          <a:p>
            <a:pPr lvl="1" indent="0">
              <a:spcAft>
                <a:spcPts val="600"/>
              </a:spcAft>
              <a:buNone/>
            </a:pPr>
            <a:r>
              <a:rPr lang="en-US" sz="5100" dirty="0"/>
              <a:t>I.   enrolling in any school or college.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64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100" dirty="0" smtClean="0"/>
          </a:p>
          <a:p>
            <a:pPr>
              <a:spcAft>
                <a:spcPts val="1200"/>
              </a:spcAft>
            </a:pPr>
            <a:r>
              <a:rPr lang="en-US" sz="3200" dirty="0" smtClean="0"/>
              <a:t>Effect of Emancipation at school: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Can enroll self in school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Can authorize own health care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Can authorize participation in activities, sports, etc.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Parent has no right to receive student information or be involved in </a:t>
            </a:r>
            <a:r>
              <a:rPr lang="en-US" sz="2800" dirty="0" err="1" smtClean="0"/>
              <a:t>decisionmaking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832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258</TotalTime>
  <Words>1135</Words>
  <Application>Microsoft Office PowerPoint</Application>
  <PresentationFormat>On-screen Show (4:3)</PresentationFormat>
  <Paragraphs>205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Clarity</vt:lpstr>
      <vt:lpstr>GRADS Fall Training</vt:lpstr>
      <vt:lpstr>Topics</vt:lpstr>
      <vt:lpstr>eMANCIPATION</vt:lpstr>
      <vt:lpstr>Emancipation</vt:lpstr>
      <vt:lpstr>Emancipation by Declaration</vt:lpstr>
      <vt:lpstr>Emancipation by Declaration</vt:lpstr>
      <vt:lpstr>Emancipation by Declaration</vt:lpstr>
      <vt:lpstr>Emancipation by Declaration</vt:lpstr>
      <vt:lpstr>Emancipation</vt:lpstr>
      <vt:lpstr>Emancipation</vt:lpstr>
      <vt:lpstr>Undocumented Students</vt:lpstr>
      <vt:lpstr>Undocumented Students</vt:lpstr>
      <vt:lpstr>What if a Parent/Youth Shares Immigration Information Voluntarily?</vt:lpstr>
      <vt:lpstr>What About Access to Other Services?</vt:lpstr>
      <vt:lpstr>What About Higher Education?</vt:lpstr>
      <vt:lpstr>Higher Education – Financial Aid</vt:lpstr>
      <vt:lpstr>Longer Term Solutions</vt:lpstr>
      <vt:lpstr>Paths to Legal Status</vt:lpstr>
      <vt:lpstr>New Mexico Immigrant Law Center</vt:lpstr>
      <vt:lpstr>Young Fathers</vt:lpstr>
      <vt:lpstr>Young Fathers</vt:lpstr>
      <vt:lpstr>Paternity – Three Paths</vt:lpstr>
      <vt:lpstr>Acknowledgement of Paternity</vt:lpstr>
      <vt:lpstr>Petition to Establish Parentage</vt:lpstr>
      <vt:lpstr>Petition to Establish Parentage</vt:lpstr>
      <vt:lpstr>Petition to Establish Parentage</vt:lpstr>
      <vt:lpstr>Petition to Establish Parentage</vt:lpstr>
      <vt:lpstr>Petition to Determine Parent and Child Relationship – CSED</vt:lpstr>
      <vt:lpstr>Petition to Determine Parent and Child Relationship – CSED</vt:lpstr>
      <vt:lpstr>Child Support</vt:lpstr>
      <vt:lpstr>Child Support</vt:lpstr>
      <vt:lpstr>Timesharing</vt:lpstr>
      <vt:lpstr>Young Fathers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GRADS Fall Training</dc:title>
  <dc:creator>Liz McGrath</dc:creator>
  <cp:lastModifiedBy>Liz McGrath</cp:lastModifiedBy>
  <cp:revision>30</cp:revision>
  <dcterms:created xsi:type="dcterms:W3CDTF">2014-09-29T18:14:55Z</dcterms:created>
  <dcterms:modified xsi:type="dcterms:W3CDTF">2014-09-29T22:33:08Z</dcterms:modified>
</cp:coreProperties>
</file>